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65" r:id="rId4"/>
    <p:sldId id="270" r:id="rId5"/>
    <p:sldId id="271" r:id="rId6"/>
    <p:sldId id="272" r:id="rId7"/>
    <p:sldId id="266" r:id="rId8"/>
    <p:sldId id="275" r:id="rId9"/>
    <p:sldId id="273" r:id="rId10"/>
    <p:sldId id="276" r:id="rId11"/>
    <p:sldId id="274" r:id="rId12"/>
    <p:sldId id="277" r:id="rId13"/>
    <p:sldId id="278" r:id="rId14"/>
    <p:sldId id="279" r:id="rId15"/>
    <p:sldId id="280" r:id="rId16"/>
    <p:sldId id="289" r:id="rId17"/>
    <p:sldId id="291" r:id="rId18"/>
    <p:sldId id="297" r:id="rId19"/>
    <p:sldId id="293" r:id="rId20"/>
    <p:sldId id="294" r:id="rId21"/>
    <p:sldId id="295" r:id="rId22"/>
    <p:sldId id="296" r:id="rId23"/>
    <p:sldId id="298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666D4-59AB-4073-84E6-4CDA2147A5E0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C3895-59ED-4C74-A46C-9281F4F4CCA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16681-EC6F-44B8-8FF0-B6C40D30465A}" type="datetimeFigureOut">
              <a:rPr lang="en-GB" smtClean="0"/>
              <a:pPr/>
              <a:t>08/04/2011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D3D1-B193-43E8-9DEA-555AECD128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0066"/>
                </a:solidFill>
              </a:rPr>
              <a:t>KIC InnoEnergy SE - CC Poland Plus </a:t>
            </a:r>
            <a:endParaRPr lang="en-GB" sz="3200" dirty="0">
              <a:solidFill>
                <a:srgbClr val="000066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endParaRPr lang="en-GB" sz="4400" dirty="0" smtClean="0"/>
          </a:p>
          <a:p>
            <a:pPr algn="ctr">
              <a:buNone/>
            </a:pPr>
            <a:endParaRPr lang="en-GB" sz="4400" dirty="0" smtClean="0"/>
          </a:p>
          <a:p>
            <a:pPr algn="ctr">
              <a:buNone/>
            </a:pPr>
            <a:r>
              <a:rPr lang="en-GB" sz="5700" b="1" dirty="0" smtClean="0">
                <a:solidFill>
                  <a:srgbClr val="000066"/>
                </a:solidFill>
              </a:rPr>
              <a:t>Business Creation</a:t>
            </a:r>
            <a:endParaRPr lang="pl-PL" sz="5700" b="1" dirty="0" smtClean="0">
              <a:solidFill>
                <a:srgbClr val="000066"/>
              </a:solidFill>
            </a:endParaRPr>
          </a:p>
          <a:p>
            <a:pPr algn="ctr">
              <a:buNone/>
            </a:pPr>
            <a:r>
              <a:rPr lang="en-GB" sz="5700" b="1" dirty="0" smtClean="0">
                <a:solidFill>
                  <a:srgbClr val="000066"/>
                </a:solidFill>
              </a:rPr>
              <a:t>KIC InnoEnergy Highway</a:t>
            </a:r>
            <a:endParaRPr lang="pl-PL" sz="5700" b="1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 algn="ctr">
              <a:buNone/>
            </a:pPr>
            <a:r>
              <a:rPr lang="en-GB" sz="3500" dirty="0" smtClean="0">
                <a:solidFill>
                  <a:srgbClr val="000066"/>
                </a:solidFill>
              </a:rPr>
              <a:t>Krakow, 12 April 2011  </a:t>
            </a:r>
            <a:endParaRPr lang="en-GB" sz="35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000" dirty="0" smtClean="0">
                <a:solidFill>
                  <a:srgbClr val="000066"/>
                </a:solidFill>
              </a:rPr>
              <a:t>Opportunity validation - actors</a:t>
            </a:r>
          </a:p>
          <a:p>
            <a:pPr>
              <a:buNone/>
            </a:pPr>
            <a:endParaRPr lang="en-GB" sz="30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Leadership and coordination: appointed coach, CC business creation unit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Expertise: KIC partners - universities, R&amp;D institutions, CC external partners - technology parks,</a:t>
            </a:r>
          </a:p>
          <a:p>
            <a:pPr>
              <a:buNone/>
            </a:pPr>
            <a:r>
              <a:rPr lang="en-GB" sz="3000" dirty="0" smtClean="0">
                <a:solidFill>
                  <a:srgbClr val="000066"/>
                </a:solidFill>
              </a:rPr>
              <a:t>     incubators</a:t>
            </a:r>
            <a:endParaRPr lang="pl-PL" sz="30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Decisions: CC management board</a:t>
            </a:r>
            <a:endParaRPr lang="en-GB" sz="3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000" dirty="0" smtClean="0">
                <a:solidFill>
                  <a:srgbClr val="000066"/>
                </a:solidFill>
              </a:rPr>
              <a:t>Business launching – phase </a:t>
            </a:r>
            <a:r>
              <a:rPr lang="en-GB" sz="3000" dirty="0" smtClean="0">
                <a:solidFill>
                  <a:srgbClr val="000066"/>
                </a:solidFill>
              </a:rPr>
              <a:t>1</a:t>
            </a:r>
            <a:endParaRPr lang="pl-PL" sz="3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4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Team </a:t>
            </a:r>
            <a:r>
              <a:rPr lang="en-GB" sz="3000" dirty="0" smtClean="0">
                <a:solidFill>
                  <a:srgbClr val="000066"/>
                </a:solidFill>
              </a:rPr>
              <a:t>creation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Venture legal constitution and equity construction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Customer/industry  fit validation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Industrialisation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Business model definition  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Business model quantification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>
                <a:solidFill>
                  <a:srgbClr val="000066"/>
                </a:solidFill>
              </a:rPr>
              <a:t>Team training</a:t>
            </a:r>
          </a:p>
          <a:p>
            <a:pPr>
              <a:buNone/>
            </a:pPr>
            <a:r>
              <a:rPr lang="en-GB" sz="2600" i="1" dirty="0" smtClean="0">
                <a:solidFill>
                  <a:srgbClr val="FF0000"/>
                </a:solidFill>
              </a:rPr>
              <a:t>if  </a:t>
            </a:r>
            <a:r>
              <a:rPr lang="en-GB" sz="2600" i="1" dirty="0" smtClean="0">
                <a:solidFill>
                  <a:srgbClr val="FF0000"/>
                </a:solidFill>
              </a:rPr>
              <a:t>business feasibility confirmed</a:t>
            </a: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3900" dirty="0" smtClean="0">
                <a:solidFill>
                  <a:srgbClr val="000066"/>
                </a:solidFill>
              </a:rPr>
              <a:t>Business launching – phase </a:t>
            </a:r>
            <a:r>
              <a:rPr lang="pl-PL" sz="3900" dirty="0" smtClean="0">
                <a:solidFill>
                  <a:srgbClr val="000066"/>
                </a:solidFill>
              </a:rPr>
              <a:t>2</a:t>
            </a:r>
            <a:endParaRPr lang="en-GB" sz="39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39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KIC accreditation</a:t>
            </a: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Creation of venture</a:t>
            </a: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Launching customers </a:t>
            </a: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Commercialisation </a:t>
            </a: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Business plan (final)</a:t>
            </a:r>
          </a:p>
          <a:p>
            <a:pPr>
              <a:buFont typeface="Wingdings" pitchFamily="2" charset="2"/>
              <a:buChar char="ü"/>
            </a:pPr>
            <a:r>
              <a:rPr lang="en-GB" sz="3900" dirty="0" smtClean="0">
                <a:solidFill>
                  <a:srgbClr val="000066"/>
                </a:solidFill>
              </a:rPr>
              <a:t>Team </a:t>
            </a:r>
            <a:r>
              <a:rPr lang="en-GB" sz="3900" dirty="0" smtClean="0">
                <a:solidFill>
                  <a:srgbClr val="000066"/>
                </a:solidFill>
              </a:rPr>
              <a:t>training</a:t>
            </a:r>
          </a:p>
          <a:p>
            <a:pPr>
              <a:buNone/>
            </a:pPr>
            <a:endParaRPr lang="en-GB" sz="39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1764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Business launching - actors</a:t>
            </a:r>
          </a:p>
          <a:p>
            <a:pPr>
              <a:buNone/>
            </a:pPr>
            <a:endParaRPr lang="en-GB" sz="19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Leadership and coordination: appointed coach, CC business creation unit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Expertise and support: KIC partners - universities,  CC external partners - incubators, technology parks 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Decisions: CC management board, CC supervisory board, KIC SE board</a:t>
            </a: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29523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Business consolidation and development</a:t>
            </a:r>
            <a:endParaRPr lang="pl-PL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Assessment of potential for growth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Manufacturing capacity increase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Internationalization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Technology transfer</a:t>
            </a: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39604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Business consolidation - actors</a:t>
            </a:r>
          </a:p>
          <a:p>
            <a:pPr>
              <a:buNone/>
            </a:pPr>
            <a:endParaRPr lang="en-GB" sz="19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Ventures  management and shareholders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Expertise and support : universities, CC external partners - incubators, technology parks, CC business unit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Financial institutions</a:t>
            </a:r>
            <a:endParaRPr lang="pl-PL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Strategic investors</a:t>
            </a: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51520" y="1052736"/>
            <a:ext cx="864096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0066"/>
                </a:solidFill>
              </a:rPr>
              <a:t>Why is it different? We fill the existing gaps…</a:t>
            </a:r>
          </a:p>
          <a:p>
            <a:endParaRPr lang="en-GB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1: Business opportunities coming from research and development of  innovative technology are hard to identify</a:t>
            </a:r>
          </a:p>
          <a:p>
            <a:endParaRPr lang="en-GB" b="1" dirty="0" smtClean="0">
              <a:solidFill>
                <a:srgbClr val="000066"/>
              </a:solidFill>
            </a:endParaRPr>
          </a:p>
          <a:p>
            <a:r>
              <a:rPr lang="en-GB" sz="2800" dirty="0" smtClean="0">
                <a:solidFill>
                  <a:srgbClr val="000066"/>
                </a:solidFill>
              </a:rPr>
              <a:t>KIC InnoEnergy aims to bridge this gap through:</a:t>
            </a:r>
          </a:p>
          <a:p>
            <a:endParaRPr lang="en-GB" sz="2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rgbClr val="000066"/>
                </a:solidFill>
              </a:rPr>
              <a:t> Systematic scouting process, based on industry </a:t>
            </a:r>
          </a:p>
          <a:p>
            <a:r>
              <a:rPr lang="en-GB" sz="2800" dirty="0" smtClean="0">
                <a:solidFill>
                  <a:srgbClr val="000066"/>
                </a:solidFill>
              </a:rPr>
              <a:t>     needs and market opportunities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rgbClr val="000066"/>
                </a:solidFill>
              </a:rPr>
              <a:t>Training programmes for researchers (e.g. “From</a:t>
            </a:r>
          </a:p>
          <a:p>
            <a:r>
              <a:rPr lang="en-GB" sz="2800" dirty="0" smtClean="0">
                <a:solidFill>
                  <a:srgbClr val="000066"/>
                </a:solidFill>
              </a:rPr>
              <a:t>    Science to Business” course)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rgbClr val="000066"/>
                </a:solidFill>
              </a:rPr>
              <a:t>Widespread information and promotion </a:t>
            </a:r>
          </a:p>
          <a:p>
            <a:endParaRPr lang="en-GB" sz="2400" dirty="0" smtClean="0">
              <a:solidFill>
                <a:srgbClr val="000066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1052737"/>
            <a:ext cx="878497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2: Traditional support services to business creation (incubators) are usually close systems, with low business approach, and few of them specialize in the energy field </a:t>
            </a:r>
          </a:p>
          <a:p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chemeClr val="tx2"/>
                </a:solidFill>
              </a:rPr>
              <a:t>KIC InnoEnergy aims to bridge this gap through creation of an European Incubator with 6 entry points specialized in energy: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Open to any energy related business opportunity, coming</a:t>
            </a:r>
          </a:p>
          <a:p>
            <a:r>
              <a:rPr lang="en-GB" sz="2800" dirty="0" smtClean="0">
                <a:solidFill>
                  <a:schemeClr val="tx2"/>
                </a:solidFill>
              </a:rPr>
              <a:t>    from the KIC society and  from any interested researchers</a:t>
            </a:r>
          </a:p>
          <a:p>
            <a:r>
              <a:rPr lang="en-GB" sz="2800" dirty="0" smtClean="0">
                <a:solidFill>
                  <a:schemeClr val="tx2"/>
                </a:solidFill>
              </a:rPr>
              <a:t>    and entrepreneurs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1052736"/>
            <a:ext cx="878497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sz="14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2: Traditional support services to business creation (incubators) are usually close systems, with low business approach, and few of them specialize in the energy field </a:t>
            </a:r>
          </a:p>
          <a:p>
            <a:endParaRPr lang="en-GB" sz="1400" b="1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chemeClr val="tx2"/>
                </a:solidFill>
              </a:rPr>
              <a:t>KIC InnoEnergy aims to bridge this gap through creation of an European Incubator with 6 entry points specialized in energy:</a:t>
            </a:r>
          </a:p>
          <a:p>
            <a:endParaRPr lang="en-GB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Providing an integrated bundle of professional </a:t>
            </a:r>
          </a:p>
          <a:p>
            <a:r>
              <a:rPr lang="en-GB" sz="2800" dirty="0" smtClean="0">
                <a:solidFill>
                  <a:schemeClr val="tx2"/>
                </a:solidFill>
              </a:rPr>
              <a:t>    services during the whole business  creation process, </a:t>
            </a:r>
          </a:p>
          <a:p>
            <a:r>
              <a:rPr lang="en-GB" sz="2800" dirty="0" smtClean="0">
                <a:solidFill>
                  <a:schemeClr val="tx2"/>
                </a:solidFill>
              </a:rPr>
              <a:t>    including </a:t>
            </a:r>
            <a:r>
              <a:rPr lang="en-US" sz="2800" dirty="0" smtClean="0">
                <a:solidFill>
                  <a:schemeClr val="tx2"/>
                </a:solidFill>
              </a:rPr>
              <a:t>technical, IP, legal, management, financial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 and business experts support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1052736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sz="28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2: Traditional support services to business creation (incubators) are usually close systems, with low business approach, and few of them specialize in the energy field </a:t>
            </a:r>
          </a:p>
          <a:p>
            <a:endParaRPr lang="en-GB" sz="2800" b="1" dirty="0" smtClean="0">
              <a:solidFill>
                <a:srgbClr val="FF0000"/>
              </a:solidFill>
            </a:endParaRPr>
          </a:p>
          <a:p>
            <a:r>
              <a:rPr lang="en-GB" sz="2800" dirty="0" smtClean="0">
                <a:solidFill>
                  <a:schemeClr val="tx2"/>
                </a:solidFill>
              </a:rPr>
              <a:t>KIC InnoEnergy aims to bridge this gap through creation of an European Incubator with 6 entry points specialized in energy:</a:t>
            </a:r>
          </a:p>
          <a:p>
            <a:endParaRPr lang="en-GB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</a:rPr>
              <a:t>Giving support in creation of the best team to manage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 the business venture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392488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Agenda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KIC InnoEnergy Highway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Business creation - KIC added value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CC Poland Plus - partners in business creation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1556792"/>
            <a:ext cx="85689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sz="28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3: </a:t>
            </a:r>
            <a:r>
              <a:rPr lang="en-US" sz="2800" b="1" dirty="0" smtClean="0">
                <a:solidFill>
                  <a:srgbClr val="FF0000"/>
                </a:solidFill>
              </a:rPr>
              <a:t>New ventures have difficult access to market</a:t>
            </a:r>
          </a:p>
          <a:p>
            <a:endParaRPr lang="en-US" sz="2800" b="1" dirty="0" smtClean="0"/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2"/>
                </a:solidFill>
              </a:rPr>
              <a:t>KIC InnoEnergy fills this gap through professional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support aimed at securing of proper fit of the venture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commercial offer to the actual customer needs</a:t>
            </a:r>
          </a:p>
          <a:p>
            <a:endParaRPr lang="en-US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2060848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sz="28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4: </a:t>
            </a:r>
            <a:r>
              <a:rPr lang="en-US" sz="2800" b="1" dirty="0" smtClean="0">
                <a:solidFill>
                  <a:srgbClr val="FF0000"/>
                </a:solidFill>
              </a:rPr>
              <a:t>Access to finance is crucial, as energy ventures are highly capital intensive</a:t>
            </a:r>
          </a:p>
          <a:p>
            <a:endParaRPr lang="en-US" sz="2800" b="1" dirty="0" smtClean="0"/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2"/>
                </a:solidFill>
              </a:rPr>
              <a:t>  </a:t>
            </a:r>
            <a:r>
              <a:rPr lang="en-US" sz="2800" dirty="0" smtClean="0">
                <a:solidFill>
                  <a:schemeClr val="tx2"/>
                </a:solidFill>
              </a:rPr>
              <a:t>KIC InnoEnergy fills this gap establishing its own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  European Venture Capital Network.</a:t>
            </a:r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2060848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Why is it different? We fill the existing gaps…</a:t>
            </a:r>
          </a:p>
          <a:p>
            <a:endParaRPr lang="en-GB" sz="2800" dirty="0" smtClean="0"/>
          </a:p>
          <a:p>
            <a:r>
              <a:rPr lang="en-GB" sz="2800" b="1" dirty="0" smtClean="0">
                <a:solidFill>
                  <a:srgbClr val="FF0000"/>
                </a:solidFill>
              </a:rPr>
              <a:t>Gap 5: </a:t>
            </a:r>
            <a:r>
              <a:rPr lang="en-US" sz="2800" b="1" dirty="0" smtClean="0">
                <a:solidFill>
                  <a:srgbClr val="FF0000"/>
                </a:solidFill>
              </a:rPr>
              <a:t>Energy is a heavily regulated sector across the value chain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pPr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000066"/>
                </a:solidFill>
              </a:rPr>
              <a:t>  </a:t>
            </a:r>
            <a:r>
              <a:rPr lang="en-US" sz="2800" dirty="0" smtClean="0">
                <a:solidFill>
                  <a:schemeClr val="tx2"/>
                </a:solidFill>
              </a:rPr>
              <a:t>KIC InnoEnergy bridges this gap, establishing 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     continuous  dialogue with legislators </a:t>
            </a:r>
            <a:endParaRPr lang="en-GB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89654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1196752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What are other benefits?</a:t>
            </a:r>
          </a:p>
          <a:p>
            <a:endParaRPr lang="en-GB" sz="2800" dirty="0" smtClean="0">
              <a:solidFill>
                <a:schemeClr val="tx2"/>
              </a:solidFill>
            </a:endParaRPr>
          </a:p>
          <a:p>
            <a:r>
              <a:rPr lang="en-GB" sz="2800" dirty="0" smtClean="0">
                <a:solidFill>
                  <a:schemeClr val="tx2"/>
                </a:solidFill>
              </a:rPr>
              <a:t>KIC SE is a Pan European society, which  makes possible  access to its European scale resources, in particular:</a:t>
            </a:r>
          </a:p>
          <a:p>
            <a:endParaRPr lang="en-GB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Best practices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Expertise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Know how and technology transfer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Research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Capital and partnership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 Markets </a:t>
            </a:r>
          </a:p>
          <a:p>
            <a:endParaRPr lang="en-GB" sz="2800" dirty="0" smtClean="0">
              <a:solidFill>
                <a:schemeClr val="tx2"/>
              </a:solidFill>
            </a:endParaRPr>
          </a:p>
          <a:p>
            <a:endParaRPr lang="en-GB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7332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000" dirty="0" smtClean="0">
                <a:solidFill>
                  <a:srgbClr val="000066"/>
                </a:solidFill>
              </a:rPr>
              <a:t>CC Poland Plus - </a:t>
            </a:r>
            <a:r>
              <a:rPr lang="en-GB" sz="3000" dirty="0" smtClean="0">
                <a:solidFill>
                  <a:srgbClr val="000066"/>
                </a:solidFill>
              </a:rPr>
              <a:t>partners in business creation </a:t>
            </a:r>
            <a:endParaRPr lang="pl-PL" sz="3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6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sz="3000" i="1" dirty="0" smtClean="0">
                <a:solidFill>
                  <a:srgbClr val="000066"/>
                </a:solidFill>
              </a:rPr>
              <a:t>Malopolska Region</a:t>
            </a:r>
          </a:p>
          <a:p>
            <a:pPr>
              <a:buNone/>
            </a:pPr>
            <a:endParaRPr lang="en-GB" sz="1900" i="1" dirty="0" smtClean="0">
              <a:solidFill>
                <a:srgbClr val="000066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GB" sz="3000" dirty="0" smtClean="0">
                <a:solidFill>
                  <a:schemeClr val="tx2"/>
                </a:solidFill>
              </a:rPr>
              <a:t>AGH University of Science and Technology (AGH Centre for Technology Transfer, AGH Academic Incubator, Faculty of Management, Krakow Centre for Innovative Technologies INNOAGH Ltd</a:t>
            </a:r>
          </a:p>
          <a:p>
            <a:pPr lvl="0">
              <a:buFont typeface="Wingdings" pitchFamily="2" charset="2"/>
              <a:buChar char="ü"/>
            </a:pPr>
            <a:r>
              <a:rPr lang="en-GB" sz="3000" dirty="0" smtClean="0">
                <a:solidFill>
                  <a:schemeClr val="tx2"/>
                </a:solidFill>
              </a:rPr>
              <a:t>Jagiellonian University</a:t>
            </a:r>
            <a:r>
              <a:rPr lang="pl-PL" sz="3000" dirty="0" smtClean="0">
                <a:solidFill>
                  <a:schemeClr val="tx2"/>
                </a:solidFill>
              </a:rPr>
              <a:t> </a:t>
            </a:r>
            <a:r>
              <a:rPr lang="en-GB" sz="3000" dirty="0" smtClean="0">
                <a:solidFill>
                  <a:schemeClr val="tx2"/>
                </a:solidFill>
              </a:rPr>
              <a:t>(Centre for Innovation and Technology Transfer, Faculty of Management, Faculty of Law and Administration,</a:t>
            </a:r>
            <a:r>
              <a:rPr lang="pl-PL" sz="3000" dirty="0" smtClean="0">
                <a:solidFill>
                  <a:schemeClr val="tx2"/>
                </a:solidFill>
              </a:rPr>
              <a:t> </a:t>
            </a:r>
            <a:r>
              <a:rPr lang="en-GB" sz="3000" dirty="0" smtClean="0">
                <a:solidFill>
                  <a:schemeClr val="tx2"/>
                </a:solidFill>
              </a:rPr>
              <a:t>Jagiellonian Centre for Innovation Ltd)</a:t>
            </a:r>
          </a:p>
          <a:p>
            <a:pPr lvl="0">
              <a:buFont typeface="Wingdings" pitchFamily="2" charset="2"/>
              <a:buChar char="ü"/>
            </a:pPr>
            <a:r>
              <a:rPr lang="en-GB" sz="3000" dirty="0" smtClean="0">
                <a:solidFill>
                  <a:schemeClr val="tx2"/>
                </a:solidFill>
              </a:rPr>
              <a:t>Krakow Technology Park Ltd (business incubator, seed capital fund, capital investors forum)</a:t>
            </a:r>
          </a:p>
          <a:p>
            <a:pPr lvl="0">
              <a:buFont typeface="Wingdings" pitchFamily="2" charset="2"/>
              <a:buChar char="ü"/>
            </a:pPr>
            <a:r>
              <a:rPr lang="en-GB" sz="3000" dirty="0" smtClean="0">
                <a:solidFill>
                  <a:schemeClr val="tx2"/>
                </a:solidFill>
              </a:rPr>
              <a:t>Malopolska and Podkarpacie Cluster for Clean Energy</a:t>
            </a:r>
            <a:endParaRPr lang="pl-PL" sz="30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 smtClean="0">
                <a:solidFill>
                  <a:srgbClr val="000066"/>
                </a:solidFill>
              </a:rPr>
              <a:t>CC Poland Plus - partners in business creation </a:t>
            </a:r>
          </a:p>
          <a:p>
            <a:pPr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sz="2800" i="1" dirty="0" smtClean="0">
                <a:solidFill>
                  <a:srgbClr val="000066"/>
                </a:solidFill>
              </a:rPr>
              <a:t>Upper Silesia Region</a:t>
            </a:r>
          </a:p>
          <a:p>
            <a:pPr>
              <a:buNone/>
            </a:pPr>
            <a:endParaRPr lang="en-GB" sz="1800" i="1" dirty="0" smtClean="0">
              <a:solidFill>
                <a:srgbClr val="000066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GB" sz="2800" dirty="0" smtClean="0">
                <a:solidFill>
                  <a:srgbClr val="000066"/>
                </a:solidFill>
              </a:rPr>
              <a:t>Silesian University of Technology ( Innovation and Technology Transfer Centre, Academic Incubator,  Faculty of Management)</a:t>
            </a:r>
          </a:p>
          <a:p>
            <a:pPr lvl="0">
              <a:buFont typeface="Wingdings" pitchFamily="2" charset="2"/>
              <a:buChar char="ü"/>
            </a:pPr>
            <a:r>
              <a:rPr lang="en-GB" sz="2800" dirty="0" smtClean="0">
                <a:solidFill>
                  <a:srgbClr val="000066"/>
                </a:solidFill>
              </a:rPr>
              <a:t>Scientific Technological Park - Techno Park Gliwice (business incubator, capital investors forum)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>
                <a:solidFill>
                  <a:srgbClr val="000066"/>
                </a:solidFill>
              </a:rPr>
              <a:t>CC Poland Plus - </a:t>
            </a:r>
            <a:r>
              <a:rPr lang="en-GB" sz="2800" dirty="0" smtClean="0">
                <a:solidFill>
                  <a:srgbClr val="000066"/>
                </a:solidFill>
              </a:rPr>
              <a:t>partners in business creation </a:t>
            </a:r>
            <a:endParaRPr lang="pl-PL" sz="28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pl-PL" sz="2800" i="1" dirty="0" smtClean="0">
                <a:solidFill>
                  <a:srgbClr val="000066"/>
                </a:solidFill>
              </a:rPr>
              <a:t>Lower Silesia Region</a:t>
            </a:r>
            <a:endParaRPr lang="en-GB" sz="2800" i="1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800" i="1" dirty="0" smtClean="0">
              <a:solidFill>
                <a:srgbClr val="000066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Wroclaw University of Technology (Wroclaw Centre for Technology Transfer, Academic Business Incubator, Faculty of Management)</a:t>
            </a:r>
          </a:p>
          <a:p>
            <a:pPr lvl="0"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Wroclaw Technology Park SA (business incubator, capital investors forum)</a:t>
            </a:r>
          </a:p>
          <a:p>
            <a:pPr lvl="0">
              <a:buFont typeface="Wingdings" pitchFamily="2" charset="2"/>
              <a:buChar char="ü"/>
            </a:pPr>
            <a:r>
              <a:rPr lang="en-GB" sz="2800" dirty="0" smtClean="0">
                <a:solidFill>
                  <a:schemeClr val="tx2"/>
                </a:solidFill>
              </a:rPr>
              <a:t>Cluster for Power Generation and Energy </a:t>
            </a:r>
            <a:r>
              <a:rPr lang="en-US" sz="2800" dirty="0" smtClean="0">
                <a:solidFill>
                  <a:schemeClr val="tx2"/>
                </a:solidFill>
              </a:rPr>
              <a:t>Utilization </a:t>
            </a:r>
            <a:r>
              <a:rPr lang="pl-PL" sz="2800" dirty="0" smtClean="0">
                <a:solidFill>
                  <a:schemeClr val="tx2"/>
                </a:solidFill>
              </a:rPr>
              <a:t>i</a:t>
            </a:r>
            <a:r>
              <a:rPr lang="en-US" sz="2800" dirty="0" smtClean="0">
                <a:solidFill>
                  <a:schemeClr val="tx2"/>
                </a:solidFill>
              </a:rPr>
              <a:t>n </a:t>
            </a:r>
            <a:r>
              <a:rPr lang="en-GB" sz="2800" dirty="0" smtClean="0">
                <a:solidFill>
                  <a:schemeClr val="tx2"/>
                </a:solidFill>
              </a:rPr>
              <a:t>Mega and Nano - scale</a:t>
            </a:r>
          </a:p>
          <a:p>
            <a:pPr lvl="0">
              <a:buFont typeface="Wingdings" pitchFamily="2" charset="2"/>
              <a:buChar char="ü"/>
            </a:pPr>
            <a:endParaRPr lang="en-GB" sz="28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Business creation - process flow 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Ideas management - opportunity capturing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Ideas management - opportunity assessment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Pre-incubation - opportunity validation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Incubation - business launching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Post-incubation- business consolidation and development </a:t>
            </a: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Opportunity capturing  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Critical phase - involvement of all the KIC partners  necessary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Push and pull activities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Sources: KIC’s projects, universities and R&amp;D institutions, industry, individuals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Different stage of business concept maturity: from research results to the existing venture concept of growth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smtClean="0">
                <a:solidFill>
                  <a:srgbClr val="000066"/>
                </a:solidFill>
              </a:rPr>
              <a:t>Business Creation - KIC InnoEnergy Highway </a:t>
            </a:r>
            <a:endParaRPr lang="en-GB" sz="360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Opportunity capturing – entry channels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CC:  business creation unit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KIC partners: centres for technology transfer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CC external partners: industrial and technology parks, incubators, clusters, chambers of commerce, regional development agencies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3924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Opportunity capturing - CC tools</a:t>
            </a: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Agreement with the KIC Partners: availability of resources</a:t>
            </a:r>
            <a:r>
              <a:rPr lang="pl-PL" dirty="0" smtClean="0">
                <a:solidFill>
                  <a:srgbClr val="000066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LOI with the CC external partners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Local events, seminars and conferences, open days 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Dedicated events: InnoEnergy breakfasts, seminars, prizes</a:t>
            </a:r>
            <a:endParaRPr lang="pl-PL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 Press, websites, social networks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892480" cy="58052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5500" dirty="0" smtClean="0">
                <a:solidFill>
                  <a:srgbClr val="000066"/>
                </a:solidFill>
              </a:rPr>
              <a:t>Opportunity assessment </a:t>
            </a:r>
          </a:p>
          <a:p>
            <a:pPr>
              <a:buNone/>
            </a:pPr>
            <a:endParaRPr lang="en-GB" sz="29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Initial contract signature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Preliminary assessment</a:t>
            </a:r>
          </a:p>
          <a:p>
            <a:pPr>
              <a:buNone/>
            </a:pPr>
            <a:r>
              <a:rPr lang="en-GB" sz="3600" i="1" dirty="0" smtClean="0">
                <a:solidFill>
                  <a:srgbClr val="FF0000"/>
                </a:solidFill>
              </a:rPr>
              <a:t>if positive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First evaluation: novelty, maturity, market ability (IP, technology, commercial issues), team competences</a:t>
            </a:r>
          </a:p>
          <a:p>
            <a:pPr>
              <a:buNone/>
            </a:pPr>
            <a:r>
              <a:rPr lang="en-GB" sz="3600" i="1" dirty="0" smtClean="0">
                <a:solidFill>
                  <a:srgbClr val="FF0000"/>
                </a:solidFill>
              </a:rPr>
              <a:t>if promising but not mature technology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Transfer to the KIC innovation projects</a:t>
            </a:r>
          </a:p>
          <a:p>
            <a:pPr>
              <a:buNone/>
            </a:pPr>
            <a:r>
              <a:rPr lang="en-GB" sz="3600" i="1" dirty="0" smtClean="0">
                <a:solidFill>
                  <a:srgbClr val="FF0000"/>
                </a:solidFill>
              </a:rPr>
              <a:t>if matured opportunity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Contract signature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Assignment of coach</a:t>
            </a:r>
          </a:p>
          <a:p>
            <a:pPr>
              <a:buFont typeface="Wingdings" pitchFamily="2" charset="2"/>
              <a:buChar char="ü"/>
            </a:pPr>
            <a:r>
              <a:rPr lang="en-GB" sz="5500" dirty="0" smtClean="0">
                <a:solidFill>
                  <a:srgbClr val="000066"/>
                </a:solidFill>
              </a:rPr>
              <a:t>Roadmap definition</a:t>
            </a:r>
          </a:p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38884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4800" dirty="0" smtClean="0">
                <a:solidFill>
                  <a:srgbClr val="000066"/>
                </a:solidFill>
              </a:rPr>
              <a:t>Opportunity assessment - actors</a:t>
            </a:r>
          </a:p>
          <a:p>
            <a:pPr>
              <a:buNone/>
            </a:pPr>
            <a:endParaRPr lang="en-GB" sz="4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4800" dirty="0" smtClean="0">
                <a:solidFill>
                  <a:srgbClr val="000066"/>
                </a:solidFill>
              </a:rPr>
              <a:t>Leadership </a:t>
            </a:r>
            <a:r>
              <a:rPr lang="en-GB" sz="4800" dirty="0" smtClean="0">
                <a:solidFill>
                  <a:srgbClr val="000066"/>
                </a:solidFill>
              </a:rPr>
              <a:t>and coordination: CC business creation unit</a:t>
            </a:r>
          </a:p>
          <a:p>
            <a:pPr>
              <a:buFont typeface="Wingdings" pitchFamily="2" charset="2"/>
              <a:buChar char="ü"/>
            </a:pPr>
            <a:r>
              <a:rPr lang="en-GB" sz="4800" dirty="0" smtClean="0">
                <a:solidFill>
                  <a:srgbClr val="000066"/>
                </a:solidFill>
              </a:rPr>
              <a:t>Expertise: KIC Partners - universities, R&amp;D institutions</a:t>
            </a:r>
          </a:p>
          <a:p>
            <a:pPr>
              <a:buFont typeface="Wingdings" pitchFamily="2" charset="2"/>
              <a:buChar char="ü"/>
            </a:pPr>
            <a:r>
              <a:rPr lang="en-GB" sz="4800" dirty="0" smtClean="0">
                <a:solidFill>
                  <a:srgbClr val="000066"/>
                </a:solidFill>
              </a:rPr>
              <a:t>Decisions: CC Board</a:t>
            </a: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rgbClr val="000066"/>
                </a:solidFill>
              </a:rPr>
              <a:t> </a:t>
            </a: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66"/>
                </a:solidFill>
              </a:rPr>
              <a:t>Business Creation - </a:t>
            </a:r>
            <a:r>
              <a:rPr lang="pl-PL" sz="3600" dirty="0" smtClean="0">
                <a:solidFill>
                  <a:srgbClr val="000066"/>
                </a:solidFill>
              </a:rPr>
              <a:t>KIC InnoEnergy Highway </a:t>
            </a:r>
            <a:endParaRPr lang="en-GB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000066"/>
                </a:solidFill>
              </a:rPr>
              <a:t>Opportunity validation </a:t>
            </a:r>
            <a:r>
              <a:rPr lang="pl-PL" dirty="0" smtClean="0">
                <a:solidFill>
                  <a:srgbClr val="000066"/>
                </a:solidFill>
              </a:rPr>
              <a:t> </a:t>
            </a: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sz="18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Product/market fit (preliminary assessment)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Quantitative market survey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IP issues</a:t>
            </a:r>
          </a:p>
          <a:p>
            <a:pPr>
              <a:buNone/>
            </a:pPr>
            <a:r>
              <a:rPr lang="en-GB" sz="2200" i="1" dirty="0" smtClean="0">
                <a:solidFill>
                  <a:srgbClr val="FF0000"/>
                </a:solidFill>
              </a:rPr>
              <a:t>if opportunity  confirmed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Product/market fit (final assessment)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Technology enhancement (</a:t>
            </a:r>
            <a:r>
              <a:rPr lang="en-GB" dirty="0" err="1" smtClean="0">
                <a:solidFill>
                  <a:srgbClr val="000066"/>
                </a:solidFill>
              </a:rPr>
              <a:t>PoC</a:t>
            </a:r>
            <a:r>
              <a:rPr lang="en-GB" dirty="0" smtClean="0">
                <a:solidFill>
                  <a:srgbClr val="000066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solidFill>
                  <a:srgbClr val="000066"/>
                </a:solidFill>
              </a:rPr>
              <a:t>Initial </a:t>
            </a:r>
            <a:r>
              <a:rPr lang="en-GB" dirty="0" smtClean="0">
                <a:solidFill>
                  <a:srgbClr val="000066"/>
                </a:solidFill>
              </a:rPr>
              <a:t>training</a:t>
            </a:r>
          </a:p>
          <a:p>
            <a:pPr>
              <a:buFont typeface="Wingdings" pitchFamily="2" charset="2"/>
              <a:buChar char="ü"/>
            </a:pPr>
            <a:endParaRPr lang="en-GB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GB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en-GB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1321</Words>
  <Application>Microsoft Office PowerPoint</Application>
  <PresentationFormat>Pokaz na ekranie (4:3)</PresentationFormat>
  <Paragraphs>255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Motyw pakietu Office</vt:lpstr>
      <vt:lpstr>KIC InnoEnergy SE - CC Poland Plus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  <vt:lpstr>Business Creation - KIC InnoEnergy  Highway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 InnoEnergy SE CC Poland Plus </dc:title>
  <dc:creator>AGH</dc:creator>
  <cp:lastModifiedBy>AGH</cp:lastModifiedBy>
  <cp:revision>18</cp:revision>
  <dcterms:created xsi:type="dcterms:W3CDTF">2011-04-07T05:52:29Z</dcterms:created>
  <dcterms:modified xsi:type="dcterms:W3CDTF">2011-04-08T11:07:34Z</dcterms:modified>
</cp:coreProperties>
</file>